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2" r:id="rId3"/>
    <p:sldId id="273" r:id="rId4"/>
    <p:sldId id="261" r:id="rId5"/>
    <p:sldId id="262" r:id="rId6"/>
    <p:sldId id="269" r:id="rId7"/>
    <p:sldId id="270" r:id="rId8"/>
    <p:sldId id="268" r:id="rId9"/>
    <p:sldId id="271" r:id="rId10"/>
    <p:sldId id="275" r:id="rId11"/>
    <p:sldId id="27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il Yok, Kılavuz Yok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55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2.png>
</file>

<file path=ppt/media/image3.jpg>
</file>

<file path=ppt/media/image4.gif>
</file>

<file path=ppt/media/image5.png>
</file>

<file path=ppt/media/image6.png>
</file>

<file path=ppt/media/image7.jpg>
</file>

<file path=ppt/media/image8.gif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66475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293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0711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6166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847783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17754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139649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254962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9874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67206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4332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46627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80559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82527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79634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2305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5005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01FF2-A3BD-4221-9B9D-7970052EB232}" type="datetimeFigureOut">
              <a:rPr lang="tr-TR" smtClean="0"/>
              <a:t>7.10.2025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743BBB-AAC2-4A1F-8A70-0E9C137A32C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640203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12" Type="http://schemas.openxmlformats.org/officeDocument/2006/relationships/image" Target="../media/image4.g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g"/><Relationship Id="rId11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9.png"/><Relationship Id="rId4" Type="http://schemas.openxmlformats.org/officeDocument/2006/relationships/video" Target="../media/media2.mp4"/><Relationship Id="rId9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Resim 9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E7791F70-CE25-0B47-5B44-40DC733F19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1BC171DA-616A-22EA-CE96-C313CD4EE1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8522"/>
            <a:ext cx="12192000" cy="2253243"/>
          </a:xfrm>
        </p:spPr>
        <p:txBody>
          <a:bodyPr>
            <a:normAutofit fontScale="90000"/>
          </a:bodyPr>
          <a:lstStyle/>
          <a:p>
            <a:pPr algn="ctr"/>
            <a:r>
              <a:rPr lang="tr-TR" sz="8900" b="1">
                <a:latin typeface="+mn-lt"/>
              </a:rPr>
              <a:t>ASÜ</a:t>
            </a:r>
            <a:r>
              <a:rPr lang="tr-TR" b="1">
                <a:latin typeface="+mn-lt"/>
              </a:rPr>
              <a:t> </a:t>
            </a:r>
            <a:br>
              <a:rPr lang="tr-TR" b="1">
                <a:latin typeface="+mn-lt"/>
              </a:rPr>
            </a:br>
            <a:r>
              <a:rPr lang="tr-TR" b="1">
                <a:latin typeface="+mn-lt"/>
              </a:rPr>
              <a:t>YAZILIM MÜHENDİSLİĞİ TOPLULUĞU</a:t>
            </a:r>
          </a:p>
        </p:txBody>
      </p:sp>
      <p:sp>
        <p:nvSpPr>
          <p:cNvPr id="13" name="Dikdörtgen: Köşeleri Yuvarlatılmış 12">
            <a:extLst>
              <a:ext uri="{FF2B5EF4-FFF2-40B4-BE49-F238E27FC236}">
                <a16:creationId xmlns:a16="http://schemas.microsoft.com/office/drawing/2014/main" id="{596512CD-E86B-F612-FF07-2EA6B47424C0}"/>
              </a:ext>
            </a:extLst>
          </p:cNvPr>
          <p:cNvSpPr/>
          <p:nvPr/>
        </p:nvSpPr>
        <p:spPr>
          <a:xfrm>
            <a:off x="203931" y="2797423"/>
            <a:ext cx="4602115" cy="3798039"/>
          </a:xfrm>
          <a:prstGeom prst="roundRect">
            <a:avLst>
              <a:gd name="adj" fmla="val 17706"/>
            </a:avLst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77238CAB-9A25-F1D2-DA50-D532F3DA86E6}"/>
              </a:ext>
            </a:extLst>
          </p:cNvPr>
          <p:cNvSpPr txBox="1"/>
          <p:nvPr/>
        </p:nvSpPr>
        <p:spPr>
          <a:xfrm>
            <a:off x="446192" y="2967103"/>
            <a:ext cx="4686026" cy="3344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b="1"/>
              <a:t>FELSEFE, AMAÇ ve HEDEF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b="1"/>
              <a:t>ETKİNLİKLER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b="1"/>
              <a:t>YARIŞMALAR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b="1"/>
              <a:t>PROJELER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b="1"/>
              <a:t>EĞİTİMLER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b="1"/>
              <a:t>ÜYELİK İŞLEMLERİ</a:t>
            </a:r>
          </a:p>
        </p:txBody>
      </p:sp>
      <p:grpSp>
        <p:nvGrpSpPr>
          <p:cNvPr id="18" name="Grup 17">
            <a:extLst>
              <a:ext uri="{FF2B5EF4-FFF2-40B4-BE49-F238E27FC236}">
                <a16:creationId xmlns:a16="http://schemas.microsoft.com/office/drawing/2014/main" id="{A6A6EEE9-D230-7F66-BD3D-C87F0A3E658E}"/>
              </a:ext>
            </a:extLst>
          </p:cNvPr>
          <p:cNvGrpSpPr/>
          <p:nvPr/>
        </p:nvGrpSpPr>
        <p:grpSpPr>
          <a:xfrm>
            <a:off x="8308540" y="2513954"/>
            <a:ext cx="4031022" cy="3798038"/>
            <a:chOff x="8308540" y="2513954"/>
            <a:chExt cx="4031022" cy="3798038"/>
          </a:xfrm>
        </p:grpSpPr>
        <p:pic>
          <p:nvPicPr>
            <p:cNvPr id="4" name="Resim 3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4BAEEACE-EEF6-E98D-CC4B-1649E525C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8308540" y="2513954"/>
              <a:ext cx="4031022" cy="3798038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7" name="Resim 16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5AD981C8-5430-72CD-7A83-E6821F3D9F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9336" y="2692629"/>
              <a:ext cx="3386105" cy="33951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6429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C4AE6-1B25-61E3-7B6C-C814432AA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39225E1-8B5B-1793-2953-59C73E1BA9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52"/>
            <a:ext cx="12192000" cy="6858000"/>
          </a:xfrm>
          <a:prstGeom prst="rect">
            <a:avLst/>
          </a:prstGeom>
        </p:spPr>
      </p:pic>
      <p:sp>
        <p:nvSpPr>
          <p:cNvPr id="9" name="Başlık 1">
            <a:extLst>
              <a:ext uri="{FF2B5EF4-FFF2-40B4-BE49-F238E27FC236}">
                <a16:creationId xmlns:a16="http://schemas.microsoft.com/office/drawing/2014/main" id="{B7447974-4047-25A8-3B0B-CC1D67109E7D}"/>
              </a:ext>
            </a:extLst>
          </p:cNvPr>
          <p:cNvSpPr txBox="1">
            <a:spLocks/>
          </p:cNvSpPr>
          <p:nvPr/>
        </p:nvSpPr>
        <p:spPr>
          <a:xfrm>
            <a:off x="6762614" y="18652"/>
            <a:ext cx="4072042" cy="10393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DİĞER PROJELER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AA9ABAA3-1892-5C3F-1686-5F25ABDEE174}"/>
              </a:ext>
            </a:extLst>
          </p:cNvPr>
          <p:cNvSpPr txBox="1"/>
          <p:nvPr/>
        </p:nvSpPr>
        <p:spPr>
          <a:xfrm>
            <a:off x="394704" y="2561936"/>
            <a:ext cx="11216201" cy="2528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6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tr-TR" sz="2500"/>
              <a:t>AKTİF BİR TUBİTAK PROJESİ BULUNMAMAKTADIR, ÜYELERİMİZDEN GELEN FİKİRLERE GÖRE BELİRLENECEKTİR.</a:t>
            </a:r>
          </a:p>
          <a:p>
            <a:pPr marL="285750" indent="-285750">
              <a:lnSpc>
                <a:spcPts val="26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tr-TR" sz="2500"/>
              <a:t>MOBİL VE BİLGİSAYAR UYGULAMARINDA DEVAM EDEN PROJELERİMİZ MEVCUTTUR. DETAY ÜYELERİMİZLE PAYLASILACAKTIR.</a:t>
            </a:r>
          </a:p>
          <a:p>
            <a:pPr marL="285750" indent="-285750">
              <a:lnSpc>
                <a:spcPts val="26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tr-TR" sz="2500"/>
              <a:t>WEB UYGULARIMIZ KİSİSEL AMACLARA GÖRE BELİRLENMEKTEDİR.</a:t>
            </a:r>
          </a:p>
        </p:txBody>
      </p:sp>
      <p:grpSp>
        <p:nvGrpSpPr>
          <p:cNvPr id="17" name="Grup 16">
            <a:extLst>
              <a:ext uri="{FF2B5EF4-FFF2-40B4-BE49-F238E27FC236}">
                <a16:creationId xmlns:a16="http://schemas.microsoft.com/office/drawing/2014/main" id="{49263865-FF63-73B3-4E3F-A376B26316EE}"/>
              </a:ext>
            </a:extLst>
          </p:cNvPr>
          <p:cNvGrpSpPr/>
          <p:nvPr/>
        </p:nvGrpSpPr>
        <p:grpSpPr>
          <a:xfrm>
            <a:off x="-145535" y="-65783"/>
            <a:ext cx="2158366" cy="1986682"/>
            <a:chOff x="98032" y="1"/>
            <a:chExt cx="2158366" cy="1986682"/>
          </a:xfrm>
        </p:grpSpPr>
        <p:pic>
          <p:nvPicPr>
            <p:cNvPr id="18" name="Resim 17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3D2351ED-1C60-61D4-E881-21B1A718A0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9" name="Resim 18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865FB40D-923D-97F3-5FF2-ACEC67A740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3638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9F2F4-6073-0C51-05DC-5E760DC32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BB4426E0-65D9-B00B-16A9-F816A460B0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895BAEA3-F5A7-9288-A43C-D76920FDA22C}"/>
              </a:ext>
            </a:extLst>
          </p:cNvPr>
          <p:cNvSpPr txBox="1"/>
          <p:nvPr/>
        </p:nvSpPr>
        <p:spPr>
          <a:xfrm>
            <a:off x="2019574" y="2561936"/>
            <a:ext cx="9591331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500"/>
              <a:t>C# uygulamaları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500"/>
              <a:t>Mobil Uygulamalar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500"/>
              <a:t>Oyun Geliştirme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500"/>
              <a:t>Robotik Kodlama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500"/>
              <a:t>Web Sitesi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0B71DB6C-3231-FA21-CD8D-FA107E168896}"/>
              </a:ext>
            </a:extLst>
          </p:cNvPr>
          <p:cNvSpPr txBox="1"/>
          <p:nvPr/>
        </p:nvSpPr>
        <p:spPr>
          <a:xfrm>
            <a:off x="6510439" y="2561936"/>
            <a:ext cx="5100466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500"/>
              <a:t>Github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500"/>
              <a:t>Linkedin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500"/>
              <a:t>Vscode</a:t>
            </a:r>
          </a:p>
        </p:txBody>
      </p:sp>
      <p:sp>
        <p:nvSpPr>
          <p:cNvPr id="9" name="Başlık 1">
            <a:extLst>
              <a:ext uri="{FF2B5EF4-FFF2-40B4-BE49-F238E27FC236}">
                <a16:creationId xmlns:a16="http://schemas.microsoft.com/office/drawing/2014/main" id="{68323FE5-F9AF-8269-202C-D1605C6859B7}"/>
              </a:ext>
            </a:extLst>
          </p:cNvPr>
          <p:cNvSpPr txBox="1">
            <a:spLocks/>
          </p:cNvSpPr>
          <p:nvPr/>
        </p:nvSpPr>
        <p:spPr>
          <a:xfrm>
            <a:off x="3539188" y="78942"/>
            <a:ext cx="8652812" cy="1578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EĞİTİMLER</a:t>
            </a:r>
          </a:p>
        </p:txBody>
      </p:sp>
      <p:grpSp>
        <p:nvGrpSpPr>
          <p:cNvPr id="6" name="Grup 5">
            <a:extLst>
              <a:ext uri="{FF2B5EF4-FFF2-40B4-BE49-F238E27FC236}">
                <a16:creationId xmlns:a16="http://schemas.microsoft.com/office/drawing/2014/main" id="{581C890F-5A3E-A334-C111-F29048F697DA}"/>
              </a:ext>
            </a:extLst>
          </p:cNvPr>
          <p:cNvGrpSpPr/>
          <p:nvPr/>
        </p:nvGrpSpPr>
        <p:grpSpPr>
          <a:xfrm>
            <a:off x="-138792" y="-95979"/>
            <a:ext cx="2158366" cy="1986682"/>
            <a:chOff x="98032" y="1"/>
            <a:chExt cx="2158366" cy="1986682"/>
          </a:xfrm>
        </p:grpSpPr>
        <p:pic>
          <p:nvPicPr>
            <p:cNvPr id="10" name="Resim 9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D1472E91-BD83-FE0C-D8AF-DD86211B3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1" name="Resim 10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2AA6FAC5-23CF-45BC-C324-347A82E8F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0543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D66269-4BEF-6BFE-ADC9-A8783EEFE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Resim 13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3C03485E-94B4-43D0-31AE-2E7A694789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Metin kutusu 16">
            <a:extLst>
              <a:ext uri="{FF2B5EF4-FFF2-40B4-BE49-F238E27FC236}">
                <a16:creationId xmlns:a16="http://schemas.microsoft.com/office/drawing/2014/main" id="{F8BECDC5-90BF-99D2-DA76-125CF2598065}"/>
              </a:ext>
            </a:extLst>
          </p:cNvPr>
          <p:cNvSpPr txBox="1"/>
          <p:nvPr/>
        </p:nvSpPr>
        <p:spPr>
          <a:xfrm>
            <a:off x="958256" y="1605309"/>
            <a:ext cx="10275488" cy="920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tr-TR" sz="3200" b="1"/>
              <a:t>SOSYAL MEDYA VE İLETİŞİM</a:t>
            </a:r>
          </a:p>
        </p:txBody>
      </p:sp>
      <p:pic>
        <p:nvPicPr>
          <p:cNvPr id="5" name="Resim 4" descr="ekran görüntüsü, metin, dikdörtgen, kare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72E4AC4-A51A-5FC8-3F61-0E95922089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8" t="27896" r="20718" b="24718"/>
          <a:stretch>
            <a:fillRect/>
          </a:stretch>
        </p:blipFill>
        <p:spPr>
          <a:xfrm>
            <a:off x="7459927" y="2826473"/>
            <a:ext cx="3019493" cy="3594288"/>
          </a:xfrm>
          <a:prstGeom prst="rect">
            <a:avLst/>
          </a:prstGeom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4EE5AB11-DADB-F132-01BA-B653705FE0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173" t="13818" r="12825" b="11586"/>
          <a:stretch>
            <a:fillRect/>
          </a:stretch>
        </p:blipFill>
        <p:spPr>
          <a:xfrm>
            <a:off x="2663498" y="2826473"/>
            <a:ext cx="3396651" cy="3326182"/>
          </a:xfrm>
          <a:prstGeom prst="rect">
            <a:avLst/>
          </a:prstGeom>
        </p:spPr>
      </p:pic>
      <p:sp>
        <p:nvSpPr>
          <p:cNvPr id="11" name="Metin kutusu 10">
            <a:extLst>
              <a:ext uri="{FF2B5EF4-FFF2-40B4-BE49-F238E27FC236}">
                <a16:creationId xmlns:a16="http://schemas.microsoft.com/office/drawing/2014/main" id="{C8441A49-B27E-5E3E-0D64-C5CA97FE527F}"/>
              </a:ext>
            </a:extLst>
          </p:cNvPr>
          <p:cNvSpPr txBox="1"/>
          <p:nvPr/>
        </p:nvSpPr>
        <p:spPr>
          <a:xfrm>
            <a:off x="277496" y="3251382"/>
            <a:ext cx="1877437" cy="2595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r-TR" sz="2800"/>
              <a:t>ÜYELİK</a:t>
            </a:r>
            <a:br>
              <a:rPr lang="tr-TR" sz="2800"/>
            </a:br>
            <a:r>
              <a:rPr lang="tr-TR" sz="2800"/>
              <a:t>İÇİN</a:t>
            </a:r>
            <a:br>
              <a:rPr lang="tr-TR" sz="2800"/>
            </a:br>
            <a:r>
              <a:rPr lang="tr-TR" sz="2800"/>
              <a:t>BAŞVURU </a:t>
            </a:r>
            <a:br>
              <a:rPr lang="tr-TR" sz="2800"/>
            </a:br>
            <a:r>
              <a:rPr lang="tr-TR" sz="2800"/>
              <a:t>FORMU</a:t>
            </a: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6EB51FD6-B845-BDC8-3DAF-9471E87A504F}"/>
              </a:ext>
            </a:extLst>
          </p:cNvPr>
          <p:cNvSpPr txBox="1"/>
          <p:nvPr/>
        </p:nvSpPr>
        <p:spPr>
          <a:xfrm>
            <a:off x="3226736" y="6047860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/>
              <a:t>! YALNIZCA ÜYELER</a:t>
            </a:r>
          </a:p>
        </p:txBody>
      </p:sp>
      <p:sp>
        <p:nvSpPr>
          <p:cNvPr id="15" name="Başlık 1">
            <a:extLst>
              <a:ext uri="{FF2B5EF4-FFF2-40B4-BE49-F238E27FC236}">
                <a16:creationId xmlns:a16="http://schemas.microsoft.com/office/drawing/2014/main" id="{ED86670B-C8AD-EA32-3855-760FA825AF59}"/>
              </a:ext>
            </a:extLst>
          </p:cNvPr>
          <p:cNvSpPr txBox="1">
            <a:spLocks/>
          </p:cNvSpPr>
          <p:nvPr/>
        </p:nvSpPr>
        <p:spPr>
          <a:xfrm>
            <a:off x="3539188" y="78942"/>
            <a:ext cx="8652812" cy="1578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ASÜ </a:t>
            </a:r>
            <a:br>
              <a:rPr lang="tr-TR" b="1">
                <a:latin typeface="+mn-lt"/>
              </a:rPr>
            </a:br>
            <a:r>
              <a:rPr lang="tr-TR" b="1">
                <a:latin typeface="+mn-lt"/>
              </a:rPr>
              <a:t>YAZILIM MÜHENDİSLİĞİ TOPLULUĞU</a:t>
            </a:r>
          </a:p>
        </p:txBody>
      </p:sp>
      <p:grpSp>
        <p:nvGrpSpPr>
          <p:cNvPr id="6" name="Grup 5">
            <a:extLst>
              <a:ext uri="{FF2B5EF4-FFF2-40B4-BE49-F238E27FC236}">
                <a16:creationId xmlns:a16="http://schemas.microsoft.com/office/drawing/2014/main" id="{CA1CF7CD-942F-313A-AE92-5AAE83DAE5F6}"/>
              </a:ext>
            </a:extLst>
          </p:cNvPr>
          <p:cNvGrpSpPr/>
          <p:nvPr/>
        </p:nvGrpSpPr>
        <p:grpSpPr>
          <a:xfrm>
            <a:off x="-177489" y="-91455"/>
            <a:ext cx="2158366" cy="1986682"/>
            <a:chOff x="98032" y="1"/>
            <a:chExt cx="2158366" cy="1986682"/>
          </a:xfrm>
        </p:grpSpPr>
        <p:pic>
          <p:nvPicPr>
            <p:cNvPr id="7" name="Resim 6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733FCE98-FF88-A49E-5FB9-AD232D2FA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8" name="Resim 7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3811BA8A-D597-957F-FFFE-6062C6214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1189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4C44F7-258A-CF1B-3C0B-22D49F473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Resim 12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AD25A9F5-FCDB-D317-F051-EDDE340B70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ikdörtgen: Köşeleri Yuvarlatılmış 2">
            <a:extLst>
              <a:ext uri="{FF2B5EF4-FFF2-40B4-BE49-F238E27FC236}">
                <a16:creationId xmlns:a16="http://schemas.microsoft.com/office/drawing/2014/main" id="{1E7B2B05-076F-8423-911D-B552C2D2F12E}"/>
              </a:ext>
            </a:extLst>
          </p:cNvPr>
          <p:cNvSpPr/>
          <p:nvPr/>
        </p:nvSpPr>
        <p:spPr>
          <a:xfrm>
            <a:off x="5564536" y="1402200"/>
            <a:ext cx="4632011" cy="4321023"/>
          </a:xfrm>
          <a:prstGeom prst="roundRect">
            <a:avLst>
              <a:gd name="adj" fmla="val 17706"/>
            </a:avLst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BE928A37-10E8-E21A-F88B-B3D56A6C098C}"/>
              </a:ext>
            </a:extLst>
          </p:cNvPr>
          <p:cNvSpPr txBox="1"/>
          <p:nvPr/>
        </p:nvSpPr>
        <p:spPr>
          <a:xfrm>
            <a:off x="5885490" y="1657761"/>
            <a:ext cx="533997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/>
              <a:t>MEHMET AKİF AKKOÇ</a:t>
            </a:r>
          </a:p>
          <a:p>
            <a:r>
              <a:rPr lang="tr-TR" sz="2800"/>
              <a:t>HALİL TEMUR</a:t>
            </a:r>
          </a:p>
          <a:p>
            <a:r>
              <a:rPr lang="tr-TR" sz="2800"/>
              <a:t>MERT ÇELİK</a:t>
            </a:r>
          </a:p>
          <a:p>
            <a:r>
              <a:rPr lang="tr-TR" sz="2800"/>
              <a:t>ÖMÜR FARUK DURU</a:t>
            </a:r>
          </a:p>
          <a:p>
            <a:r>
              <a:rPr lang="tr-TR" sz="2800"/>
              <a:t>RECEP BEYDÜZ</a:t>
            </a:r>
          </a:p>
          <a:p>
            <a:r>
              <a:rPr lang="tr-TR" sz="2800"/>
              <a:t>ZEYNEP CANBULUT</a:t>
            </a:r>
          </a:p>
          <a:p>
            <a:r>
              <a:rPr lang="tr-TR" sz="2800"/>
              <a:t>SİFA TÜZEL</a:t>
            </a:r>
          </a:p>
          <a:p>
            <a:r>
              <a:rPr lang="tr-TR" sz="2800"/>
              <a:t>EMİR FETOLMAZ</a:t>
            </a:r>
          </a:p>
          <a:p>
            <a:r>
              <a:rPr lang="tr-TR" sz="2800"/>
              <a:t>BURAK ARIKAN</a:t>
            </a:r>
          </a:p>
        </p:txBody>
      </p:sp>
      <p:sp>
        <p:nvSpPr>
          <p:cNvPr id="14" name="Başlık 1">
            <a:extLst>
              <a:ext uri="{FF2B5EF4-FFF2-40B4-BE49-F238E27FC236}">
                <a16:creationId xmlns:a16="http://schemas.microsoft.com/office/drawing/2014/main" id="{ACD4C36A-4AD8-2E4D-881E-305EB939F3F8}"/>
              </a:ext>
            </a:extLst>
          </p:cNvPr>
          <p:cNvSpPr txBox="1">
            <a:spLocks/>
          </p:cNvSpPr>
          <p:nvPr/>
        </p:nvSpPr>
        <p:spPr>
          <a:xfrm>
            <a:off x="3539188" y="78942"/>
            <a:ext cx="8652812" cy="1578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KURUCU ÜYELER</a:t>
            </a:r>
          </a:p>
        </p:txBody>
      </p:sp>
      <p:grpSp>
        <p:nvGrpSpPr>
          <p:cNvPr id="8" name="Grup 7">
            <a:extLst>
              <a:ext uri="{FF2B5EF4-FFF2-40B4-BE49-F238E27FC236}">
                <a16:creationId xmlns:a16="http://schemas.microsoft.com/office/drawing/2014/main" id="{8C97A42C-7177-C075-7A70-EADD009AE9CE}"/>
              </a:ext>
            </a:extLst>
          </p:cNvPr>
          <p:cNvGrpSpPr/>
          <p:nvPr/>
        </p:nvGrpSpPr>
        <p:grpSpPr>
          <a:xfrm>
            <a:off x="-162913" y="-65783"/>
            <a:ext cx="2158366" cy="1986682"/>
            <a:chOff x="98032" y="1"/>
            <a:chExt cx="2158366" cy="1986682"/>
          </a:xfrm>
        </p:grpSpPr>
        <p:pic>
          <p:nvPicPr>
            <p:cNvPr id="5" name="Resim 4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0A6973DA-85FA-5CC9-166F-89C2BACE9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6" name="Resim 5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D82DC979-50B2-C309-6786-F0D48FCFB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6771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6A8E49-D959-15E8-CBCF-780B1FF1E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Resim 12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785C5390-D0CB-063C-1D9E-629E8FD669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5F532FE5-71EA-4069-FA1F-DD36DFA3370A}"/>
              </a:ext>
            </a:extLst>
          </p:cNvPr>
          <p:cNvSpPr txBox="1"/>
          <p:nvPr/>
        </p:nvSpPr>
        <p:spPr>
          <a:xfrm>
            <a:off x="487899" y="2090172"/>
            <a:ext cx="112162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/>
              <a:t>‘Etrafındakilerin ortalaması kadarsın’</a:t>
            </a:r>
          </a:p>
          <a:p>
            <a:endParaRPr lang="tr-TR" sz="2800"/>
          </a:p>
          <a:p>
            <a:r>
              <a:rPr lang="tr-TR" sz="2800"/>
              <a:t>Meraklı olanın bilgisini, tecrübeli olanın deneyimini paylaştığı, herkesin hem öğrenci hem de öğretmen olduğu bir kültürle birbirimizi sürekli olarak yukarı çeken bir ortam yaratmayı ilke ediniyoruz.</a:t>
            </a:r>
          </a:p>
        </p:txBody>
      </p:sp>
      <p:sp>
        <p:nvSpPr>
          <p:cNvPr id="14" name="Başlık 1">
            <a:extLst>
              <a:ext uri="{FF2B5EF4-FFF2-40B4-BE49-F238E27FC236}">
                <a16:creationId xmlns:a16="http://schemas.microsoft.com/office/drawing/2014/main" id="{479EC2CD-CBB9-86DC-9F69-26BC2CE0F022}"/>
              </a:ext>
            </a:extLst>
          </p:cNvPr>
          <p:cNvSpPr txBox="1">
            <a:spLocks/>
          </p:cNvSpPr>
          <p:nvPr/>
        </p:nvSpPr>
        <p:spPr>
          <a:xfrm>
            <a:off x="3539188" y="78942"/>
            <a:ext cx="8652812" cy="1578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FELSEFEMİZ</a:t>
            </a:r>
          </a:p>
        </p:txBody>
      </p:sp>
      <p:grpSp>
        <p:nvGrpSpPr>
          <p:cNvPr id="5" name="Grup 4">
            <a:extLst>
              <a:ext uri="{FF2B5EF4-FFF2-40B4-BE49-F238E27FC236}">
                <a16:creationId xmlns:a16="http://schemas.microsoft.com/office/drawing/2014/main" id="{4ED6B27A-C717-3138-F19B-0BF327A26B00}"/>
              </a:ext>
            </a:extLst>
          </p:cNvPr>
          <p:cNvGrpSpPr/>
          <p:nvPr/>
        </p:nvGrpSpPr>
        <p:grpSpPr>
          <a:xfrm>
            <a:off x="-165270" y="-65783"/>
            <a:ext cx="2158366" cy="1986682"/>
            <a:chOff x="98032" y="1"/>
            <a:chExt cx="2158366" cy="1986682"/>
          </a:xfrm>
        </p:grpSpPr>
        <p:pic>
          <p:nvPicPr>
            <p:cNvPr id="6" name="Resim 5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D1F000A3-B096-12DC-94EB-10D43F1B30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7" name="Resim 6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AEEC241E-DC42-242C-E3F1-8926992CF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758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C3563-DEFC-044C-7C7F-3C3DE64D4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3AC69E4-742A-52B1-2F05-9825DA81BD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3" name="Tablo 2">
            <a:extLst>
              <a:ext uri="{FF2B5EF4-FFF2-40B4-BE49-F238E27FC236}">
                <a16:creationId xmlns:a16="http://schemas.microsoft.com/office/drawing/2014/main" id="{FFE65620-7967-F251-720E-5B12DB079E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8425069"/>
              </p:ext>
            </p:extLst>
          </p:nvPr>
        </p:nvGraphicFramePr>
        <p:xfrm>
          <a:off x="726912" y="4229692"/>
          <a:ext cx="10538625" cy="2072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29863">
                  <a:extLst>
                    <a:ext uri="{9D8B030D-6E8A-4147-A177-3AD203B41FA5}">
                      <a16:colId xmlns:a16="http://schemas.microsoft.com/office/drawing/2014/main" val="551145950"/>
                    </a:ext>
                  </a:extLst>
                </a:gridCol>
                <a:gridCol w="5408762">
                  <a:extLst>
                    <a:ext uri="{9D8B030D-6E8A-4147-A177-3AD203B41FA5}">
                      <a16:colId xmlns:a16="http://schemas.microsoft.com/office/drawing/2014/main" val="21568765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tr-TR" sz="2800">
                          <a:latin typeface="Amasis MT Pro Medium" panose="02040604050005020304" pitchFamily="18" charset="-94"/>
                        </a:rPr>
                        <a:t>Kişisel Gelişim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tr-TR" sz="2800">
                          <a:latin typeface="Amasis MT Pro Medium" panose="02040604050005020304" pitchFamily="18" charset="-94"/>
                        </a:rPr>
                        <a:t>Sektörel Problem Çözümü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32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tr-TR" sz="2800">
                          <a:latin typeface="Amasis MT Pro Medium" panose="02040604050005020304" pitchFamily="18" charset="-94"/>
                        </a:rPr>
                        <a:t>Projeler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tr-TR" sz="2800">
                          <a:latin typeface="Amasis MT Pro Medium" panose="02040604050005020304" pitchFamily="18" charset="-94"/>
                        </a:rPr>
                        <a:t>Ticarileşebilen Girişimler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792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tr-TR" sz="2800">
                          <a:latin typeface="Amasis MT Pro Medium" panose="02040604050005020304" pitchFamily="18" charset="-94"/>
                        </a:rPr>
                        <a:t>Teoriden Pratiğe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tr-TR" sz="2800">
                          <a:latin typeface="Amasis MT Pro Medium" panose="02040604050005020304" pitchFamily="18" charset="-94"/>
                        </a:rPr>
                        <a:t>Teknopark/Kuluçka İş Birliği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986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tr-TR" sz="2800">
                          <a:latin typeface="Amasis MT Pro Medium" panose="02040604050005020304" pitchFamily="18" charset="-94"/>
                        </a:rPr>
                        <a:t>Mezuniyet Öncesi Portfolyo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tr-TR" sz="2800">
                          <a:latin typeface="Amasis MT Pro Medium" panose="02040604050005020304" pitchFamily="18" charset="-94"/>
                        </a:rPr>
                        <a:t>Ulusal Başarı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033868"/>
                  </a:ext>
                </a:extLst>
              </a:tr>
            </a:tbl>
          </a:graphicData>
        </a:graphic>
      </p:graphicFrame>
      <p:sp>
        <p:nvSpPr>
          <p:cNvPr id="9" name="Başlık 1">
            <a:extLst>
              <a:ext uri="{FF2B5EF4-FFF2-40B4-BE49-F238E27FC236}">
                <a16:creationId xmlns:a16="http://schemas.microsoft.com/office/drawing/2014/main" id="{BAAAE0FA-8D87-F329-9581-C653CA6598A9}"/>
              </a:ext>
            </a:extLst>
          </p:cNvPr>
          <p:cNvSpPr txBox="1">
            <a:spLocks/>
          </p:cNvSpPr>
          <p:nvPr/>
        </p:nvSpPr>
        <p:spPr>
          <a:xfrm>
            <a:off x="3539188" y="78942"/>
            <a:ext cx="8652812" cy="1578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AMAÇLARIMIZ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79CD0C63-0101-979A-B35B-8E53D4E8A899}"/>
              </a:ext>
            </a:extLst>
          </p:cNvPr>
          <p:cNvSpPr txBox="1"/>
          <p:nvPr/>
        </p:nvSpPr>
        <p:spPr>
          <a:xfrm>
            <a:off x="487899" y="2090172"/>
            <a:ext cx="11216201" cy="1855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tr-TR" sz="2800"/>
              <a:t>Aksaray Üniversitesi öğrencilerinin yazılım mühendisliği alanındaki teorik ve pratik bilgilerini artırmak, sektörle bağlarını güçlendirmek, sosyal ve profesyonel gelişimlerine katkıda bulunmak.</a:t>
            </a:r>
          </a:p>
        </p:txBody>
      </p:sp>
      <p:grpSp>
        <p:nvGrpSpPr>
          <p:cNvPr id="13" name="Grup 12">
            <a:extLst>
              <a:ext uri="{FF2B5EF4-FFF2-40B4-BE49-F238E27FC236}">
                <a16:creationId xmlns:a16="http://schemas.microsoft.com/office/drawing/2014/main" id="{245E2B12-31D1-2FA4-8078-39845AF476C5}"/>
              </a:ext>
            </a:extLst>
          </p:cNvPr>
          <p:cNvGrpSpPr/>
          <p:nvPr/>
        </p:nvGrpSpPr>
        <p:grpSpPr>
          <a:xfrm>
            <a:off x="-145535" y="-65783"/>
            <a:ext cx="2158366" cy="1986682"/>
            <a:chOff x="98032" y="1"/>
            <a:chExt cx="2158366" cy="1986682"/>
          </a:xfrm>
        </p:grpSpPr>
        <p:pic>
          <p:nvPicPr>
            <p:cNvPr id="14" name="Resim 13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3226CEC9-922B-67DA-F273-785EB92E72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5" name="Resim 14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3228A463-B39E-FFFA-A878-CDB7413C7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5611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22089-9826-0A77-5BF5-801BC2EB5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7996446-76C1-5257-8876-728E771B5C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Başlık 1">
            <a:extLst>
              <a:ext uri="{FF2B5EF4-FFF2-40B4-BE49-F238E27FC236}">
                <a16:creationId xmlns:a16="http://schemas.microsoft.com/office/drawing/2014/main" id="{301C73C0-1354-44E6-56DF-8B1FBF4C229A}"/>
              </a:ext>
            </a:extLst>
          </p:cNvPr>
          <p:cNvSpPr txBox="1">
            <a:spLocks/>
          </p:cNvSpPr>
          <p:nvPr/>
        </p:nvSpPr>
        <p:spPr>
          <a:xfrm>
            <a:off x="3539188" y="78942"/>
            <a:ext cx="8652812" cy="1578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HEDEFLERİMİZ</a:t>
            </a: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A219BE5E-B7A6-A5BF-B6E5-EF5530DA54DE}"/>
              </a:ext>
            </a:extLst>
          </p:cNvPr>
          <p:cNvSpPr txBox="1"/>
          <p:nvPr/>
        </p:nvSpPr>
        <p:spPr>
          <a:xfrm>
            <a:off x="35208" y="3542478"/>
            <a:ext cx="12110743" cy="2348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/>
              <a:t>Algoritmik düşünme ve problem çözme yeteneklerini geliştirecek etkinlikler düzenlemek.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/>
              <a:t>Güncel yazılım teknolojileri üzerine eğitimler, atölye çalışmaları ve seminerler organize etmek.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/>
              <a:t>Üyeler arasında proje geliştirme kültürünü teşvik etmek ve takım çalışmalarını desteklemek.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/>
              <a:t>Sektörden profesyonellerle öğrencileri buluşturan kariyer günleri, teknik geziler düzenlemek. 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/>
              <a:t>Sosyal sorumluluk projeleri geliştirmek ve teknolojiyi toplum yararına kullanmak.</a:t>
            </a:r>
          </a:p>
        </p:txBody>
      </p:sp>
      <p:sp>
        <p:nvSpPr>
          <p:cNvPr id="7" name="Dikdörtgen: Köşeleri Yuvarlatılmış 6">
            <a:extLst>
              <a:ext uri="{FF2B5EF4-FFF2-40B4-BE49-F238E27FC236}">
                <a16:creationId xmlns:a16="http://schemas.microsoft.com/office/drawing/2014/main" id="{E1246706-623E-FB47-BB2E-C8957FCE2EC4}"/>
              </a:ext>
            </a:extLst>
          </p:cNvPr>
          <p:cNvSpPr/>
          <p:nvPr/>
        </p:nvSpPr>
        <p:spPr>
          <a:xfrm>
            <a:off x="1035065" y="1996550"/>
            <a:ext cx="10111027" cy="973605"/>
          </a:xfrm>
          <a:prstGeom prst="roundRect">
            <a:avLst>
              <a:gd name="adj" fmla="val 40316"/>
            </a:avLst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2800" b="1">
                <a:solidFill>
                  <a:schemeClr val="tx1"/>
                </a:solidFill>
                <a:latin typeface="Agency FB" panose="020B0503020202020204" pitchFamily="34" charset="0"/>
              </a:rPr>
              <a:t>«Olduğunuz yerden başlayın. Elinizde olanı kullanın. Elinizden geleni yapın»</a:t>
            </a:r>
            <a:endParaRPr lang="tr-TR" sz="2800">
              <a:solidFill>
                <a:schemeClr val="tx1"/>
              </a:solidFill>
            </a:endParaRPr>
          </a:p>
        </p:txBody>
      </p:sp>
      <p:grpSp>
        <p:nvGrpSpPr>
          <p:cNvPr id="12" name="Grup 11">
            <a:extLst>
              <a:ext uri="{FF2B5EF4-FFF2-40B4-BE49-F238E27FC236}">
                <a16:creationId xmlns:a16="http://schemas.microsoft.com/office/drawing/2014/main" id="{664BBC6B-A1D5-5418-28BB-2D26F538F3EA}"/>
              </a:ext>
            </a:extLst>
          </p:cNvPr>
          <p:cNvGrpSpPr/>
          <p:nvPr/>
        </p:nvGrpSpPr>
        <p:grpSpPr>
          <a:xfrm>
            <a:off x="-171849" y="-78940"/>
            <a:ext cx="2158366" cy="1986682"/>
            <a:chOff x="98032" y="1"/>
            <a:chExt cx="2158366" cy="1986682"/>
          </a:xfrm>
        </p:grpSpPr>
        <p:pic>
          <p:nvPicPr>
            <p:cNvPr id="13" name="Resim 12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8B3B9B0B-C68A-2EDF-E7B1-01B9943BAA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4" name="Resim 13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D4EF22D0-9F53-BF2B-70CF-52B24E8FD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8092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76A06-D721-17C1-D6FD-BDDACA2CD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BE500A59-D800-3939-DA84-9BD1CB4686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Metin kutusu 16">
            <a:extLst>
              <a:ext uri="{FF2B5EF4-FFF2-40B4-BE49-F238E27FC236}">
                <a16:creationId xmlns:a16="http://schemas.microsoft.com/office/drawing/2014/main" id="{E923F707-E551-15A9-48AA-8BF9958999A1}"/>
              </a:ext>
            </a:extLst>
          </p:cNvPr>
          <p:cNvSpPr txBox="1"/>
          <p:nvPr/>
        </p:nvSpPr>
        <p:spPr>
          <a:xfrm>
            <a:off x="958256" y="1848536"/>
            <a:ext cx="10275488" cy="71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tr-TR" sz="2400" b="1"/>
              <a:t> 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746E0EF8-DFB7-85DB-69BC-C0BF02F8B175}"/>
              </a:ext>
            </a:extLst>
          </p:cNvPr>
          <p:cNvSpPr txBox="1"/>
          <p:nvPr/>
        </p:nvSpPr>
        <p:spPr>
          <a:xfrm>
            <a:off x="394704" y="2561936"/>
            <a:ext cx="11216201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800"/>
              <a:t>Teknik ve Ekip Gezileri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800"/>
              <a:t>Konferans ve Seminerler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800"/>
              <a:t>Sektörle Buluşmalar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800"/>
              <a:t>Kariyer Etkinlikleri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BD38AC68-55CB-5CF7-2F95-AAAA8C4A32D4}"/>
              </a:ext>
            </a:extLst>
          </p:cNvPr>
          <p:cNvSpPr txBox="1"/>
          <p:nvPr/>
        </p:nvSpPr>
        <p:spPr>
          <a:xfrm>
            <a:off x="6510439" y="2561936"/>
            <a:ext cx="5664018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800"/>
              <a:t>Kurslar ve Atolye Çalışmaları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800"/>
              <a:t>Ödüllü yarışmalar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800"/>
              <a:t>Sosyal ve Kültürel faaliyetler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800"/>
              <a:t>Kodlama kampları</a:t>
            </a:r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03E06FBE-FD00-BFC5-EDD1-D6BF0C4023D8}"/>
              </a:ext>
            </a:extLst>
          </p:cNvPr>
          <p:cNvSpPr txBox="1">
            <a:spLocks/>
          </p:cNvSpPr>
          <p:nvPr/>
        </p:nvSpPr>
        <p:spPr>
          <a:xfrm>
            <a:off x="3539188" y="78942"/>
            <a:ext cx="8652812" cy="1578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ETKİNLİKLER</a:t>
            </a:r>
          </a:p>
        </p:txBody>
      </p:sp>
      <p:grpSp>
        <p:nvGrpSpPr>
          <p:cNvPr id="12" name="Grup 11">
            <a:extLst>
              <a:ext uri="{FF2B5EF4-FFF2-40B4-BE49-F238E27FC236}">
                <a16:creationId xmlns:a16="http://schemas.microsoft.com/office/drawing/2014/main" id="{CB9E5DA1-B245-790C-D548-2D8FCFA6181F}"/>
              </a:ext>
            </a:extLst>
          </p:cNvPr>
          <p:cNvGrpSpPr/>
          <p:nvPr/>
        </p:nvGrpSpPr>
        <p:grpSpPr>
          <a:xfrm>
            <a:off x="-177489" y="-69073"/>
            <a:ext cx="2158366" cy="1986682"/>
            <a:chOff x="98032" y="1"/>
            <a:chExt cx="2158366" cy="1986682"/>
          </a:xfrm>
        </p:grpSpPr>
        <p:pic>
          <p:nvPicPr>
            <p:cNvPr id="13" name="Resim 12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99C762AC-D7D3-4E5C-7EEE-361BAB42E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4" name="Resim 13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BF447F98-9F73-2E41-A24D-C9B208651E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6787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6FC71-F0BD-3FA7-FA98-518905528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59E51A8-CFC2-7BB5-BFA5-F1016F5B89E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Başlık 1">
            <a:extLst>
              <a:ext uri="{FF2B5EF4-FFF2-40B4-BE49-F238E27FC236}">
                <a16:creationId xmlns:a16="http://schemas.microsoft.com/office/drawing/2014/main" id="{C31FD998-8E71-C072-231F-C299ACF157BE}"/>
              </a:ext>
            </a:extLst>
          </p:cNvPr>
          <p:cNvSpPr txBox="1">
            <a:spLocks/>
          </p:cNvSpPr>
          <p:nvPr/>
        </p:nvSpPr>
        <p:spPr>
          <a:xfrm>
            <a:off x="4341754" y="78942"/>
            <a:ext cx="7850245" cy="1578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3800" b="1">
                <a:latin typeface="+mn-lt"/>
              </a:rPr>
              <a:t>YARIŞMALAR ve PROJE GELİŞTİRMENİN FAYDALARI</a:t>
            </a: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A0966C2A-66B1-6A74-38F3-41A2934F799C}"/>
              </a:ext>
            </a:extLst>
          </p:cNvPr>
          <p:cNvSpPr txBox="1"/>
          <p:nvPr/>
        </p:nvSpPr>
        <p:spPr>
          <a:xfrm>
            <a:off x="394704" y="2561936"/>
            <a:ext cx="11216201" cy="1887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100"/>
              <a:t>Teorik Bilgiyi Pratiğe Dökme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100"/>
              <a:t>Güçlü Bir Portfolyo Oluşturma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100"/>
              <a:t>Problem Çözme Yeteneğini Geliştirme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100"/>
              <a:t>Takım Çalışması ve İletişim Becerisi Kazanma</a:t>
            </a: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95C39706-397E-FE12-15AE-BDF47DA02A46}"/>
              </a:ext>
            </a:extLst>
          </p:cNvPr>
          <p:cNvSpPr txBox="1"/>
          <p:nvPr/>
        </p:nvSpPr>
        <p:spPr>
          <a:xfrm>
            <a:off x="6510439" y="2561935"/>
            <a:ext cx="5100466" cy="1864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100"/>
              <a:t>Sektöre Hazırlık ve Gerçek Deneyim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100"/>
              <a:t>Motivasyon ve Özgüven Artışı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100"/>
              <a:t>Ağ (Network) Oluşturma</a:t>
            </a:r>
          </a:p>
          <a:p>
            <a:pPr marL="285750" indent="-285750">
              <a:lnSpc>
                <a:spcPts val="26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100"/>
              <a:t>Yeni Teknolojileri Keşfetme Fırsatı</a:t>
            </a:r>
          </a:p>
        </p:txBody>
      </p:sp>
      <p:grpSp>
        <p:nvGrpSpPr>
          <p:cNvPr id="5" name="Grup 4">
            <a:extLst>
              <a:ext uri="{FF2B5EF4-FFF2-40B4-BE49-F238E27FC236}">
                <a16:creationId xmlns:a16="http://schemas.microsoft.com/office/drawing/2014/main" id="{FBAAED3D-9935-50C7-AF53-B4B1DCA74728}"/>
              </a:ext>
            </a:extLst>
          </p:cNvPr>
          <p:cNvGrpSpPr/>
          <p:nvPr/>
        </p:nvGrpSpPr>
        <p:grpSpPr>
          <a:xfrm>
            <a:off x="-158692" y="-65783"/>
            <a:ext cx="2158366" cy="1986682"/>
            <a:chOff x="98032" y="1"/>
            <a:chExt cx="2158366" cy="1986682"/>
          </a:xfrm>
        </p:grpSpPr>
        <p:pic>
          <p:nvPicPr>
            <p:cNvPr id="6" name="Resim 5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A408A14A-B9FE-C5F6-4AA4-35007E9D5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7" name="Resim 6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12B76F6B-359D-9C35-945E-161AFA624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6158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C1D05-B474-D9BB-1E1A-3B45AD420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2375EBD5-EA16-034E-66CE-FBE03A24D5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Başlık 1">
            <a:extLst>
              <a:ext uri="{FF2B5EF4-FFF2-40B4-BE49-F238E27FC236}">
                <a16:creationId xmlns:a16="http://schemas.microsoft.com/office/drawing/2014/main" id="{2CE76938-22BF-3FD5-00A8-A4B00D7DF322}"/>
              </a:ext>
            </a:extLst>
          </p:cNvPr>
          <p:cNvSpPr txBox="1">
            <a:spLocks/>
          </p:cNvSpPr>
          <p:nvPr/>
        </p:nvSpPr>
        <p:spPr>
          <a:xfrm>
            <a:off x="3539188" y="78942"/>
            <a:ext cx="8652812" cy="1578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PROJELERİMİZ</a:t>
            </a:r>
          </a:p>
        </p:txBody>
      </p:sp>
      <p:sp>
        <p:nvSpPr>
          <p:cNvPr id="6" name="Dikdörtgen: Köşeleri Yuvarlatılmış 5">
            <a:extLst>
              <a:ext uri="{FF2B5EF4-FFF2-40B4-BE49-F238E27FC236}">
                <a16:creationId xmlns:a16="http://schemas.microsoft.com/office/drawing/2014/main" id="{FC56430E-2202-C5CB-FD9A-5711FC2DF0E5}"/>
              </a:ext>
            </a:extLst>
          </p:cNvPr>
          <p:cNvSpPr/>
          <p:nvPr/>
        </p:nvSpPr>
        <p:spPr>
          <a:xfrm>
            <a:off x="323439" y="2065623"/>
            <a:ext cx="11545121" cy="438451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400"/>
              <a:t>TEKNOFEST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400"/>
              <a:t>TUBİTAK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400"/>
              <a:t>TİCARİ PROJELER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400"/>
              <a:t>MOBİL VE BİLGİSAYAR KODLAMA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400"/>
              <a:t>WEB TEKNOLOJİLERİ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400"/>
              <a:t>ROBOTİK KODLAMA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400"/>
              <a:t>OYUN GELİŞTİRME</a:t>
            </a:r>
          </a:p>
          <a:p>
            <a:pPr algn="ctr"/>
            <a:endParaRPr lang="tr-TR" sz="2400"/>
          </a:p>
        </p:txBody>
      </p:sp>
      <p:grpSp>
        <p:nvGrpSpPr>
          <p:cNvPr id="17" name="Grup 16">
            <a:extLst>
              <a:ext uri="{FF2B5EF4-FFF2-40B4-BE49-F238E27FC236}">
                <a16:creationId xmlns:a16="http://schemas.microsoft.com/office/drawing/2014/main" id="{9C87BCFA-C9BE-F8BF-347D-A9438B000416}"/>
              </a:ext>
            </a:extLst>
          </p:cNvPr>
          <p:cNvGrpSpPr/>
          <p:nvPr/>
        </p:nvGrpSpPr>
        <p:grpSpPr>
          <a:xfrm>
            <a:off x="7948598" y="2506167"/>
            <a:ext cx="3973364" cy="3696248"/>
            <a:chOff x="7948598" y="2506167"/>
            <a:chExt cx="3973364" cy="3696248"/>
          </a:xfrm>
        </p:grpSpPr>
        <p:pic>
          <p:nvPicPr>
            <p:cNvPr id="15" name="Resim 14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03AB4B00-D551-E3B9-5A54-F4610F917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7948598" y="2506167"/>
              <a:ext cx="3973364" cy="3696248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6" name="Resim 15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D431A664-C5D8-4627-6365-D61106419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0299" y="2860144"/>
              <a:ext cx="3164809" cy="31330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4810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A72A5-6368-341F-28AD-9404E8C42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 descr="mavi, meneviş mavisi, ekran görüntüsü, renklili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CD19558F-820E-1383-CFFF-EB4DE7F7E4D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41B83B97-CB04-B2F7-3E0B-F41F8C0C117C}"/>
              </a:ext>
            </a:extLst>
          </p:cNvPr>
          <p:cNvSpPr txBox="1"/>
          <p:nvPr/>
        </p:nvSpPr>
        <p:spPr>
          <a:xfrm>
            <a:off x="0" y="1355566"/>
            <a:ext cx="621441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>
                <a:latin typeface="Agency FB" panose="020B0503020202020204" pitchFamily="34" charset="0"/>
              </a:rPr>
              <a:t>Teknofest programı kapsamında ulusal insansız hava aracı serbest görev kategorisinden girilecektir.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>
                <a:latin typeface="Agency FB" panose="020B0503020202020204" pitchFamily="34" charset="0"/>
              </a:rPr>
              <a:t>Vertical Take-Off and Landing (VTOL) Dikey Kalkış ve İniş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>
                <a:latin typeface="Agency FB" panose="020B0503020202020204" pitchFamily="34" charset="0"/>
              </a:rPr>
              <a:t>VTOL İHA, piste gerek duymadan dikey kalkış‑iniş yapabilen ve ardından sabit kanatlı modda ileri seyir uçuşuna geçebilen insansız hava platformudur.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>
                <a:latin typeface="Agency FB" panose="020B0503020202020204" pitchFamily="34" charset="0"/>
              </a:rPr>
              <a:t>Yapacağımız TEKNOFEST projesi VTOL İHA kategorisi üzerinedir.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tr-TR" sz="2000">
                <a:latin typeface="Agency FB" panose="020B0503020202020204" pitchFamily="34" charset="0"/>
              </a:rPr>
              <a:t>Geriye kalan detaylar gizlilik ilkesi gereği sadece teknofest projesi ekibi ile paylaşılacaktır.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tr-TR"/>
          </a:p>
        </p:txBody>
      </p:sp>
      <p:sp>
        <p:nvSpPr>
          <p:cNvPr id="9" name="Başlık 1">
            <a:extLst>
              <a:ext uri="{FF2B5EF4-FFF2-40B4-BE49-F238E27FC236}">
                <a16:creationId xmlns:a16="http://schemas.microsoft.com/office/drawing/2014/main" id="{44C5C6FA-D63F-299E-E55E-21D0F881ECDC}"/>
              </a:ext>
            </a:extLst>
          </p:cNvPr>
          <p:cNvSpPr txBox="1">
            <a:spLocks/>
          </p:cNvSpPr>
          <p:nvPr/>
        </p:nvSpPr>
        <p:spPr>
          <a:xfrm>
            <a:off x="7584915" y="0"/>
            <a:ext cx="2855035" cy="10393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b="1">
                <a:latin typeface="+mn-lt"/>
              </a:rPr>
              <a:t>TEKNOFEST</a:t>
            </a:r>
          </a:p>
        </p:txBody>
      </p:sp>
      <p:pic>
        <p:nvPicPr>
          <p:cNvPr id="6" name="Resim 5" descr="taşımak, nakletmek, taşıt, araç, Hava yolculuğu, düzlem, uça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5FFC870-62CE-5DB6-6869-0B1802CA88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702" y="18652"/>
            <a:ext cx="2478026" cy="1467456"/>
          </a:xfrm>
          <a:prstGeom prst="rect">
            <a:avLst/>
          </a:prstGeom>
        </p:spPr>
      </p:pic>
      <p:pic>
        <p:nvPicPr>
          <p:cNvPr id="12" name="Resim 11" descr="dış mekan, hava taşıtı, taşımak, nakletmek, giyi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0A4D6792-D245-BCB5-3686-62DAB90835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773" y="4558726"/>
            <a:ext cx="3367218" cy="2228619"/>
          </a:xfrm>
          <a:prstGeom prst="rect">
            <a:avLst/>
          </a:prstGeom>
        </p:spPr>
      </p:pic>
      <p:pic>
        <p:nvPicPr>
          <p:cNvPr id="13" name="Resim 12" descr="taşımak, nakletmek, hava taşıtı, Hava yolculuğu, uçak içeren bir resim">
            <a:extLst>
              <a:ext uri="{FF2B5EF4-FFF2-40B4-BE49-F238E27FC236}">
                <a16:creationId xmlns:a16="http://schemas.microsoft.com/office/drawing/2014/main" id="{DE3611A8-E346-827D-E492-D48FD62090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15" y="5264328"/>
            <a:ext cx="2228282" cy="1467456"/>
          </a:xfrm>
          <a:prstGeom prst="rect">
            <a:avLst/>
          </a:prstGeom>
        </p:spPr>
      </p:pic>
      <p:pic>
        <p:nvPicPr>
          <p:cNvPr id="15" name="WhatsApp Video 2025-10-08 saat 00.17.17_ae19d1ca">
            <a:hlinkClick r:id="" action="ppaction://media"/>
            <a:extLst>
              <a:ext uri="{FF2B5EF4-FFF2-40B4-BE49-F238E27FC236}">
                <a16:creationId xmlns:a16="http://schemas.microsoft.com/office/drawing/2014/main" id="{F1EAF25C-3159-A323-12E1-BFA3EB267B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658187" y="1533164"/>
            <a:ext cx="4889156" cy="2770522"/>
          </a:xfrm>
          <a:prstGeom prst="rect">
            <a:avLst/>
          </a:prstGeom>
        </p:spPr>
      </p:pic>
      <p:pic>
        <p:nvPicPr>
          <p:cNvPr id="16" name="WhatsApp Video 2025-10-07 saat 23.21.17_4ded4f39">
            <a:hlinkClick r:id="" action="ppaction://media"/>
            <a:extLst>
              <a:ext uri="{FF2B5EF4-FFF2-40B4-BE49-F238E27FC236}">
                <a16:creationId xmlns:a16="http://schemas.microsoft.com/office/drawing/2014/main" id="{E34578A9-3C57-EAB8-5FF8-D543117A574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658187" y="4479902"/>
            <a:ext cx="4889155" cy="2085339"/>
          </a:xfrm>
          <a:prstGeom prst="rect">
            <a:avLst/>
          </a:prstGeom>
        </p:spPr>
      </p:pic>
      <p:grpSp>
        <p:nvGrpSpPr>
          <p:cNvPr id="17" name="Grup 16">
            <a:extLst>
              <a:ext uri="{FF2B5EF4-FFF2-40B4-BE49-F238E27FC236}">
                <a16:creationId xmlns:a16="http://schemas.microsoft.com/office/drawing/2014/main" id="{7A28BC5B-94A8-A212-BE1A-8FABC945A108}"/>
              </a:ext>
            </a:extLst>
          </p:cNvPr>
          <p:cNvGrpSpPr/>
          <p:nvPr/>
        </p:nvGrpSpPr>
        <p:grpSpPr>
          <a:xfrm>
            <a:off x="-137298" y="-96235"/>
            <a:ext cx="1480954" cy="1421349"/>
            <a:chOff x="98032" y="1"/>
            <a:chExt cx="2158366" cy="1986682"/>
          </a:xfrm>
        </p:grpSpPr>
        <p:pic>
          <p:nvPicPr>
            <p:cNvPr id="18" name="Resim 17" descr="devre, elektronik donanım, elektronik mühendisliği, ekran görüntüsü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3BC96A97-EB84-3EAE-63D7-CBA135DA7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32" y="1"/>
              <a:ext cx="2158366" cy="1986682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9" name="Resim 18" descr="amblem, daire, ticari marka, simge, sembol içeren bir resim&#10;&#10;Yapay zeka tarafından oluşturulmuş içerik yanlış olabilir.">
              <a:extLst>
                <a:ext uri="{FF2B5EF4-FFF2-40B4-BE49-F238E27FC236}">
                  <a16:creationId xmlns:a16="http://schemas.microsoft.com/office/drawing/2014/main" id="{D13AB5FC-F313-404A-781F-A4EF1819A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10" y="157882"/>
              <a:ext cx="1719152" cy="16839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896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1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42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Uçak İzi">
  <a:themeElements>
    <a:clrScheme name="Uçak İzi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Uçak İzi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Uçak İzi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TM04033937[[fn=Uçak İzi]]</Template>
  <TotalTime>0</TotalTime>
  <Words>405</Words>
  <Application>Microsoft Office PowerPoint</Application>
  <PresentationFormat>Geniş ekran</PresentationFormat>
  <Paragraphs>88</Paragraphs>
  <Slides>12</Slides>
  <Notes>0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7" baseType="lpstr">
      <vt:lpstr>Agency FB</vt:lpstr>
      <vt:lpstr>Amasis MT Pro Medium</vt:lpstr>
      <vt:lpstr>Arial</vt:lpstr>
      <vt:lpstr>Century Gothic</vt:lpstr>
      <vt:lpstr>Uçak İzi</vt:lpstr>
      <vt:lpstr>ASÜ  YAZILIM MÜHENDİSLİĞİ TOPLULUĞU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Mefamex</dc:creator>
  <cp:lastModifiedBy>Mefamex</cp:lastModifiedBy>
  <cp:revision>5</cp:revision>
  <dcterms:created xsi:type="dcterms:W3CDTF">2025-10-07T17:29:25Z</dcterms:created>
  <dcterms:modified xsi:type="dcterms:W3CDTF">2025-10-07T21:38:08Z</dcterms:modified>
</cp:coreProperties>
</file>

<file path=docProps/thumbnail.jpeg>
</file>